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0" r:id="rId3"/>
    <p:sldId id="281" r:id="rId4"/>
    <p:sldId id="257" r:id="rId5"/>
    <p:sldId id="269" r:id="rId6"/>
    <p:sldId id="270" r:id="rId7"/>
    <p:sldId id="274" r:id="rId8"/>
    <p:sldId id="267" r:id="rId9"/>
    <p:sldId id="275" r:id="rId10"/>
    <p:sldId id="276" r:id="rId11"/>
    <p:sldId id="277" r:id="rId12"/>
    <p:sldId id="271" r:id="rId13"/>
    <p:sldId id="272" r:id="rId14"/>
    <p:sldId id="268" r:id="rId15"/>
    <p:sldId id="265" r:id="rId16"/>
    <p:sldId id="279" r:id="rId17"/>
    <p:sldId id="282" r:id="rId18"/>
    <p:sldId id="283" r:id="rId19"/>
    <p:sldId id="284" r:id="rId20"/>
    <p:sldId id="28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F5BD24-E172-4D9A-AF35-58897FAC95A9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BAEADB4E-22A7-4EAC-99CB-B82A69380340}">
      <dgm:prSet phldrT="[Text]" custT="1"/>
      <dgm:spPr/>
      <dgm:t>
        <a:bodyPr/>
        <a:lstStyle/>
        <a:p>
          <a:r>
            <a:rPr lang="en-GB" sz="2200"/>
            <a:t>What I have learned is...</a:t>
          </a:r>
        </a:p>
      </dgm:t>
    </dgm:pt>
    <dgm:pt modelId="{6BFEFF8D-9923-4081-A8AB-9B23F5A4EB38}" type="parTrans" cxnId="{1CD6B39C-8C60-418D-9817-B91E7B46A319}">
      <dgm:prSet/>
      <dgm:spPr/>
      <dgm:t>
        <a:bodyPr/>
        <a:lstStyle/>
        <a:p>
          <a:endParaRPr lang="en-GB"/>
        </a:p>
      </dgm:t>
    </dgm:pt>
    <dgm:pt modelId="{142E3988-A101-4C86-95CE-1D5164DC12D2}" type="sibTrans" cxnId="{1CD6B39C-8C60-418D-9817-B91E7B46A319}">
      <dgm:prSet/>
      <dgm:spPr/>
      <dgm:t>
        <a:bodyPr/>
        <a:lstStyle/>
        <a:p>
          <a:endParaRPr lang="en-GB"/>
        </a:p>
      </dgm:t>
    </dgm:pt>
    <dgm:pt modelId="{3350A7A0-10D5-4EDA-A2FC-E9F493D97A95}">
      <dgm:prSet phldrT="[Text]" custT="1"/>
      <dgm:spPr/>
      <dgm:t>
        <a:bodyPr/>
        <a:lstStyle/>
        <a:p>
          <a:r>
            <a:rPr lang="en-GB" sz="2200"/>
            <a:t>What I have found useful to know is...</a:t>
          </a:r>
        </a:p>
      </dgm:t>
    </dgm:pt>
    <dgm:pt modelId="{E2938FE3-5941-4077-A741-901DA369EA1F}" type="parTrans" cxnId="{14BC5204-0B60-4E21-B2CC-A18394A5E133}">
      <dgm:prSet/>
      <dgm:spPr/>
      <dgm:t>
        <a:bodyPr/>
        <a:lstStyle/>
        <a:p>
          <a:endParaRPr lang="en-GB"/>
        </a:p>
      </dgm:t>
    </dgm:pt>
    <dgm:pt modelId="{6D648683-23B9-458E-AE52-A3B7F072A76E}" type="sibTrans" cxnId="{14BC5204-0B60-4E21-B2CC-A18394A5E133}">
      <dgm:prSet/>
      <dgm:spPr/>
      <dgm:t>
        <a:bodyPr/>
        <a:lstStyle/>
        <a:p>
          <a:endParaRPr lang="en-GB"/>
        </a:p>
      </dgm:t>
    </dgm:pt>
    <dgm:pt modelId="{1C0465D8-DFB9-45A8-A548-79A69BC4E278}">
      <dgm:prSet phldrT="[Text]" custT="1"/>
      <dgm:spPr/>
      <dgm:t>
        <a:bodyPr/>
        <a:lstStyle/>
        <a:p>
          <a:r>
            <a:rPr lang="en-GB" sz="2200"/>
            <a:t>What I am thinking about </a:t>
          </a:r>
          <a:r>
            <a:rPr lang="en-GB" sz="1600"/>
            <a:t>(am worried about) </a:t>
          </a:r>
          <a:r>
            <a:rPr lang="en-GB" sz="2200"/>
            <a:t>is...</a:t>
          </a:r>
        </a:p>
      </dgm:t>
    </dgm:pt>
    <dgm:pt modelId="{09C78CBC-A968-41D2-B20B-21CB55FB8ECD}" type="parTrans" cxnId="{F2F692B0-658D-4AE4-ABE5-440AFD98E669}">
      <dgm:prSet/>
      <dgm:spPr/>
      <dgm:t>
        <a:bodyPr/>
        <a:lstStyle/>
        <a:p>
          <a:endParaRPr lang="en-GB"/>
        </a:p>
      </dgm:t>
    </dgm:pt>
    <dgm:pt modelId="{EC9029F5-5845-485B-B43C-4DBC2787B1AC}" type="sibTrans" cxnId="{F2F692B0-658D-4AE4-ABE5-440AFD98E669}">
      <dgm:prSet/>
      <dgm:spPr/>
      <dgm:t>
        <a:bodyPr/>
        <a:lstStyle/>
        <a:p>
          <a:endParaRPr lang="en-GB"/>
        </a:p>
      </dgm:t>
    </dgm:pt>
    <dgm:pt modelId="{CBB9C49D-ECCD-434B-82D4-E72A66662F7D}" type="pres">
      <dgm:prSet presAssocID="{33F5BD24-E172-4D9A-AF35-58897FAC95A9}" presName="compositeShape" presStyleCnt="0">
        <dgm:presLayoutVars>
          <dgm:chMax val="7"/>
          <dgm:dir/>
          <dgm:resizeHandles val="exact"/>
        </dgm:presLayoutVars>
      </dgm:prSet>
      <dgm:spPr/>
    </dgm:pt>
    <dgm:pt modelId="{2F5CFAD5-1734-4AD0-90FF-1A510C43DA7A}" type="pres">
      <dgm:prSet presAssocID="{BAEADB4E-22A7-4EAC-99CB-B82A69380340}" presName="circ1" presStyleLbl="vennNode1" presStyleIdx="0" presStyleCnt="3"/>
      <dgm:spPr/>
      <dgm:t>
        <a:bodyPr/>
        <a:lstStyle/>
        <a:p>
          <a:endParaRPr lang="en-GB"/>
        </a:p>
      </dgm:t>
    </dgm:pt>
    <dgm:pt modelId="{EAD26BCC-C66B-4D68-8E28-21236A000822}" type="pres">
      <dgm:prSet presAssocID="{BAEADB4E-22A7-4EAC-99CB-B82A6938034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319133-1BC8-444A-A8AF-E974A2E16302}" type="pres">
      <dgm:prSet presAssocID="{3350A7A0-10D5-4EDA-A2FC-E9F493D97A95}" presName="circ2" presStyleLbl="vennNode1" presStyleIdx="1" presStyleCnt="3"/>
      <dgm:spPr/>
      <dgm:t>
        <a:bodyPr/>
        <a:lstStyle/>
        <a:p>
          <a:endParaRPr lang="en-GB"/>
        </a:p>
      </dgm:t>
    </dgm:pt>
    <dgm:pt modelId="{8F2B0402-2E6C-4C9F-967A-56CC82C6A052}" type="pres">
      <dgm:prSet presAssocID="{3350A7A0-10D5-4EDA-A2FC-E9F493D97A9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56F8B6-E7D9-468B-9397-BD511F0456BF}" type="pres">
      <dgm:prSet presAssocID="{1C0465D8-DFB9-45A8-A548-79A69BC4E278}" presName="circ3" presStyleLbl="vennNode1" presStyleIdx="2" presStyleCnt="3"/>
      <dgm:spPr/>
      <dgm:t>
        <a:bodyPr/>
        <a:lstStyle/>
        <a:p>
          <a:endParaRPr lang="en-GB"/>
        </a:p>
      </dgm:t>
    </dgm:pt>
    <dgm:pt modelId="{C3CD17FD-70E9-43DB-95E6-1AB8FD1DD385}" type="pres">
      <dgm:prSet presAssocID="{1C0465D8-DFB9-45A8-A548-79A69BC4E27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B71DA49-247D-41FD-BE12-0B7070699517}" type="presOf" srcId="{33F5BD24-E172-4D9A-AF35-58897FAC95A9}" destId="{CBB9C49D-ECCD-434B-82D4-E72A66662F7D}" srcOrd="0" destOrd="0" presId="urn:microsoft.com/office/officeart/2005/8/layout/venn1"/>
    <dgm:cxn modelId="{F3A7E679-C54A-45C5-ACAE-593F4B43148E}" type="presOf" srcId="{1C0465D8-DFB9-45A8-A548-79A69BC4E278}" destId="{E356F8B6-E7D9-468B-9397-BD511F0456BF}" srcOrd="0" destOrd="0" presId="urn:microsoft.com/office/officeart/2005/8/layout/venn1"/>
    <dgm:cxn modelId="{D5DE5A0A-B370-4BCA-8D52-C78BD10DDE1E}" type="presOf" srcId="{3350A7A0-10D5-4EDA-A2FC-E9F493D97A95}" destId="{8F2B0402-2E6C-4C9F-967A-56CC82C6A052}" srcOrd="1" destOrd="0" presId="urn:microsoft.com/office/officeart/2005/8/layout/venn1"/>
    <dgm:cxn modelId="{763E1556-881C-4AB1-A2A5-FEF239F4DFDC}" type="presOf" srcId="{BAEADB4E-22A7-4EAC-99CB-B82A69380340}" destId="{2F5CFAD5-1734-4AD0-90FF-1A510C43DA7A}" srcOrd="0" destOrd="0" presId="urn:microsoft.com/office/officeart/2005/8/layout/venn1"/>
    <dgm:cxn modelId="{1CD6B39C-8C60-418D-9817-B91E7B46A319}" srcId="{33F5BD24-E172-4D9A-AF35-58897FAC95A9}" destId="{BAEADB4E-22A7-4EAC-99CB-B82A69380340}" srcOrd="0" destOrd="0" parTransId="{6BFEFF8D-9923-4081-A8AB-9B23F5A4EB38}" sibTransId="{142E3988-A101-4C86-95CE-1D5164DC12D2}"/>
    <dgm:cxn modelId="{A4B1892C-5DB0-49F5-9BBA-52A1F6D82551}" type="presOf" srcId="{3350A7A0-10D5-4EDA-A2FC-E9F493D97A95}" destId="{CF319133-1BC8-444A-A8AF-E974A2E16302}" srcOrd="0" destOrd="0" presId="urn:microsoft.com/office/officeart/2005/8/layout/venn1"/>
    <dgm:cxn modelId="{E2C5F854-B398-4B0C-A54D-68EB39DF358A}" type="presOf" srcId="{1C0465D8-DFB9-45A8-A548-79A69BC4E278}" destId="{C3CD17FD-70E9-43DB-95E6-1AB8FD1DD385}" srcOrd="1" destOrd="0" presId="urn:microsoft.com/office/officeart/2005/8/layout/venn1"/>
    <dgm:cxn modelId="{14BC5204-0B60-4E21-B2CC-A18394A5E133}" srcId="{33F5BD24-E172-4D9A-AF35-58897FAC95A9}" destId="{3350A7A0-10D5-4EDA-A2FC-E9F493D97A95}" srcOrd="1" destOrd="0" parTransId="{E2938FE3-5941-4077-A741-901DA369EA1F}" sibTransId="{6D648683-23B9-458E-AE52-A3B7F072A76E}"/>
    <dgm:cxn modelId="{F2F692B0-658D-4AE4-ABE5-440AFD98E669}" srcId="{33F5BD24-E172-4D9A-AF35-58897FAC95A9}" destId="{1C0465D8-DFB9-45A8-A548-79A69BC4E278}" srcOrd="2" destOrd="0" parTransId="{09C78CBC-A968-41D2-B20B-21CB55FB8ECD}" sibTransId="{EC9029F5-5845-485B-B43C-4DBC2787B1AC}"/>
    <dgm:cxn modelId="{26358094-0842-4D05-878B-8956EA153730}" type="presOf" srcId="{BAEADB4E-22A7-4EAC-99CB-B82A69380340}" destId="{EAD26BCC-C66B-4D68-8E28-21236A000822}" srcOrd="1" destOrd="0" presId="urn:microsoft.com/office/officeart/2005/8/layout/venn1"/>
    <dgm:cxn modelId="{0D155F99-C0EE-44B0-A701-F83C61904E73}" type="presParOf" srcId="{CBB9C49D-ECCD-434B-82D4-E72A66662F7D}" destId="{2F5CFAD5-1734-4AD0-90FF-1A510C43DA7A}" srcOrd="0" destOrd="0" presId="urn:microsoft.com/office/officeart/2005/8/layout/venn1"/>
    <dgm:cxn modelId="{D0FED52D-E4EF-4450-B619-D5C105715BDD}" type="presParOf" srcId="{CBB9C49D-ECCD-434B-82D4-E72A66662F7D}" destId="{EAD26BCC-C66B-4D68-8E28-21236A000822}" srcOrd="1" destOrd="0" presId="urn:microsoft.com/office/officeart/2005/8/layout/venn1"/>
    <dgm:cxn modelId="{D31A76E0-759E-46A2-82F7-461990D3D776}" type="presParOf" srcId="{CBB9C49D-ECCD-434B-82D4-E72A66662F7D}" destId="{CF319133-1BC8-444A-A8AF-E974A2E16302}" srcOrd="2" destOrd="0" presId="urn:microsoft.com/office/officeart/2005/8/layout/venn1"/>
    <dgm:cxn modelId="{4CF09A76-F695-48C9-83DC-55E059063AAB}" type="presParOf" srcId="{CBB9C49D-ECCD-434B-82D4-E72A66662F7D}" destId="{8F2B0402-2E6C-4C9F-967A-56CC82C6A052}" srcOrd="3" destOrd="0" presId="urn:microsoft.com/office/officeart/2005/8/layout/venn1"/>
    <dgm:cxn modelId="{50DDAB60-0415-4C5D-A1F8-96C2C02D8EA4}" type="presParOf" srcId="{CBB9C49D-ECCD-434B-82D4-E72A66662F7D}" destId="{E356F8B6-E7D9-468B-9397-BD511F0456BF}" srcOrd="4" destOrd="0" presId="urn:microsoft.com/office/officeart/2005/8/layout/venn1"/>
    <dgm:cxn modelId="{EBCC8872-5F38-4ADA-8B56-6E0828583EEC}" type="presParOf" srcId="{CBB9C49D-ECCD-434B-82D4-E72A66662F7D}" destId="{C3CD17FD-70E9-43DB-95E6-1AB8FD1DD38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5CFAD5-1734-4AD0-90FF-1A510C43DA7A}">
      <dsp:nvSpPr>
        <dsp:cNvPr id="0" name=""/>
        <dsp:cNvSpPr/>
      </dsp:nvSpPr>
      <dsp:spPr>
        <a:xfrm>
          <a:off x="2929317" y="117248"/>
          <a:ext cx="2425826" cy="242582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/>
            <a:t>What I have learned is...</a:t>
          </a:r>
        </a:p>
      </dsp:txBody>
      <dsp:txXfrm>
        <a:off x="3252761" y="541767"/>
        <a:ext cx="1778939" cy="1091621"/>
      </dsp:txXfrm>
    </dsp:sp>
    <dsp:sp modelId="{CF319133-1BC8-444A-A8AF-E974A2E16302}">
      <dsp:nvSpPr>
        <dsp:cNvPr id="0" name=""/>
        <dsp:cNvSpPr/>
      </dsp:nvSpPr>
      <dsp:spPr>
        <a:xfrm>
          <a:off x="3804636" y="1633389"/>
          <a:ext cx="2425826" cy="2425826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/>
            <a:t>What I have found useful to know is...</a:t>
          </a:r>
        </a:p>
      </dsp:txBody>
      <dsp:txXfrm>
        <a:off x="4546535" y="2260061"/>
        <a:ext cx="1455495" cy="1334204"/>
      </dsp:txXfrm>
    </dsp:sp>
    <dsp:sp modelId="{E356F8B6-E7D9-468B-9397-BD511F0456BF}">
      <dsp:nvSpPr>
        <dsp:cNvPr id="0" name=""/>
        <dsp:cNvSpPr/>
      </dsp:nvSpPr>
      <dsp:spPr>
        <a:xfrm>
          <a:off x="2053998" y="1633389"/>
          <a:ext cx="2425826" cy="2425826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/>
            <a:t>What I am thinking about </a:t>
          </a:r>
          <a:r>
            <a:rPr lang="en-GB" sz="1600" kern="1200"/>
            <a:t>(am worried about) </a:t>
          </a:r>
          <a:r>
            <a:rPr lang="en-GB" sz="2200" kern="1200"/>
            <a:t>is...</a:t>
          </a:r>
        </a:p>
      </dsp:txBody>
      <dsp:txXfrm>
        <a:off x="2282430" y="2260061"/>
        <a:ext cx="1455495" cy="1334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273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88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hcr.org/uk/a-great-british-welcome.html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676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89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http://www.unhcr.org/uk/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http://www.unhcr.org/uk/a-great-british-welcome.html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90419a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585788"/>
            <a:ext cx="3913187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90419a5a1_0_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300" cy="3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9952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367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176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24/06/2019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n.org/en/events/refugeeday/index.s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pcc.org.uk/preventing-abuse/keeping-children-safe/leaving-child-home-alon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Lesson 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Protection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92696"/>
            <a:ext cx="32194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22" name="Picture 2" descr="Image resu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92896"/>
            <a:ext cx="6943228" cy="1641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Exploring the UNHCR </a:t>
            </a:r>
            <a:br>
              <a:rPr lang="en-GB" dirty="0" smtClean="0"/>
            </a:br>
            <a:r>
              <a:rPr lang="en-GB" dirty="0" smtClean="0"/>
              <a:t>and UK Refugee Council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What do we mean by the term ‘refugee’?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Summarise the work of UNHCR, worldwide, in five sentences.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Explain why that organisation is needed.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Why has the UNHCR been given the Nobel Peace Prize on two occasions?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Summarise the work of Refugee Council in the UK, in three sentences.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Explain why that organisation is needed in the UK.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/>
          <p:nvPr/>
        </p:nvPicPr>
        <p:blipFill>
          <a:blip r:embed="rId3" cstate="print"/>
          <a:srcRect t="11834" r="1784" b="11243"/>
          <a:stretch>
            <a:fillRect/>
          </a:stretch>
        </p:blipFill>
        <p:spPr bwMode="auto">
          <a:xfrm>
            <a:off x="1187623" y="1940432"/>
            <a:ext cx="6768754" cy="29771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/>
          <p:nvPr/>
        </p:nvPicPr>
        <p:blipFill>
          <a:blip r:embed="rId3" cstate="print"/>
          <a:srcRect t="11834" r="1784" b="6213"/>
          <a:stretch>
            <a:fillRect/>
          </a:stretch>
        </p:blipFill>
        <p:spPr bwMode="auto">
          <a:xfrm>
            <a:off x="755576" y="1640252"/>
            <a:ext cx="7632848" cy="357749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Diagram 3"/>
          <p:cNvGraphicFramePr/>
          <p:nvPr/>
        </p:nvGraphicFramePr>
        <p:xfrm>
          <a:off x="429769" y="1340768"/>
          <a:ext cx="828446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worries might refugees be coping with?</a:t>
            </a:r>
            <a:endParaRPr lang="en-GB" dirty="0"/>
          </a:p>
        </p:txBody>
      </p:sp>
      <p:pic>
        <p:nvPicPr>
          <p:cNvPr id="4099" name="Picture 3" descr="Image result for image of a house cli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077072"/>
            <a:ext cx="1838176" cy="1895028"/>
          </a:xfrm>
          <a:prstGeom prst="rect">
            <a:avLst/>
          </a:prstGeom>
          <a:noFill/>
        </p:spPr>
      </p:pic>
      <p:pic>
        <p:nvPicPr>
          <p:cNvPr id="4101" name="Picture 5" descr="Image result for image of UK mon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77072"/>
            <a:ext cx="2771062" cy="1848298"/>
          </a:xfrm>
          <a:prstGeom prst="rect">
            <a:avLst/>
          </a:prstGeom>
          <a:noFill/>
        </p:spPr>
      </p:pic>
      <p:pic>
        <p:nvPicPr>
          <p:cNvPr id="8" name="Picture 7" descr="Image result for image of langu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060848"/>
            <a:ext cx="4207512" cy="1473798"/>
          </a:xfrm>
          <a:prstGeom prst="rect">
            <a:avLst/>
          </a:prstGeom>
          <a:noFill/>
        </p:spPr>
      </p:pic>
      <p:pic>
        <p:nvPicPr>
          <p:cNvPr id="4105" name="Picture 9" descr="Image result for image of destitu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844824"/>
            <a:ext cx="1474620" cy="1745752"/>
          </a:xfrm>
          <a:prstGeom prst="rect">
            <a:avLst/>
          </a:prstGeom>
          <a:noFill/>
        </p:spPr>
      </p:pic>
      <p:pic>
        <p:nvPicPr>
          <p:cNvPr id="4113" name="Picture 17" descr="Image result for explos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573016"/>
            <a:ext cx="2422276" cy="2422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Cities of Sanctuary, NI</a:t>
            </a:r>
            <a:endParaRPr lang="en-GB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 l="47868" t="15375" r="6197" b="15719"/>
          <a:stretch>
            <a:fillRect/>
          </a:stretch>
        </p:blipFill>
        <p:spPr bwMode="auto">
          <a:xfrm>
            <a:off x="1403648" y="1340768"/>
            <a:ext cx="5976664" cy="50405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 rot="10800000" flipH="1">
            <a:off x="366746" y="92225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 rot="10800000" flipH="1">
            <a:off x="366746" y="645243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1614652" y="2420888"/>
            <a:ext cx="4582500" cy="11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          MENTAL MAP</a:t>
            </a:r>
          </a:p>
          <a:p>
            <a:r>
              <a:rPr lang="en-GB" sz="2800" dirty="0"/>
              <a:t>Why do we value Freedom in Britain?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600" i="1" dirty="0" smtClean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9" name="Google Shape;229;p31"/>
          <p:cNvSpPr txBox="1"/>
          <p:nvPr/>
        </p:nvSpPr>
        <p:spPr>
          <a:xfrm>
            <a:off x="107504" y="84326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GB" sz="18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Unit Lesson Asylum Seekers  Lesson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 3 </a:t>
            </a:r>
          </a:p>
          <a:p>
            <a:r>
              <a:rPr lang="en-GB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Protection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37211" y="6093970"/>
            <a:ext cx="817363" cy="303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660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174638" y="971683"/>
            <a:ext cx="983348" cy="303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DURATION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331639" y="902668"/>
            <a:ext cx="4623183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Where does this lesson contribute to the school curriculum?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KEY </a:t>
            </a:r>
            <a:r>
              <a:rPr lang="en-GB" sz="10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STAGE 3  PSHE/Citizenship/ SMSC </a:t>
            </a:r>
            <a:endParaRPr sz="1000" b="1" dirty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157986" y="1664101"/>
            <a:ext cx="4796837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TO WHICH SUBJECT IT IS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CONNECTED ? Humanities- </a:t>
            </a:r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RE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, History</a:t>
            </a:r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, Geography , English </a:t>
            </a:r>
            <a:r>
              <a:rPr lang="en-GB" sz="1000" b="1" dirty="0"/>
              <a:t>PSHE Education Planning Toolkit for key stages 3 and 4/ British Values: </a:t>
            </a:r>
            <a:endParaRPr lang="en-GB" sz="1000" dirty="0"/>
          </a:p>
          <a:p>
            <a:r>
              <a:rPr lang="en-GB" sz="1000" dirty="0"/>
              <a:t> </a:t>
            </a:r>
            <a:r>
              <a:rPr lang="en-GB" sz="1000" b="1" dirty="0"/>
              <a:t>Cross Curricular links</a:t>
            </a:r>
            <a:r>
              <a:rPr lang="en-GB" sz="1000" dirty="0"/>
              <a:t>: </a:t>
            </a:r>
            <a:r>
              <a:rPr lang="en-GB" sz="1000" b="1" dirty="0"/>
              <a:t>RE and Special Places or Special Times</a:t>
            </a:r>
            <a:r>
              <a:rPr lang="en-GB" sz="1000" dirty="0"/>
              <a:t> </a:t>
            </a:r>
            <a:r>
              <a:rPr lang="en-GB" sz="1000" b="1" dirty="0"/>
              <a:t>History:</a:t>
            </a:r>
            <a:endParaRPr lang="en-GB" sz="1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hour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36464" y="5311346"/>
            <a:ext cx="5559618" cy="1358014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en-GB" sz="1200" b="1" dirty="0"/>
              <a:t>PSHE Education Planning Toolkit for key stages 3 and 4</a:t>
            </a:r>
            <a:r>
              <a:rPr lang="en-GB" sz="1200" dirty="0"/>
              <a:t>: </a:t>
            </a:r>
          </a:p>
          <a:p>
            <a:r>
              <a:rPr lang="en-GB" sz="1200" dirty="0"/>
              <a:t>L6: know about the primacy of human rights</a:t>
            </a:r>
          </a:p>
          <a:p>
            <a:r>
              <a:rPr lang="en-GB" sz="1200" dirty="0"/>
              <a:t> </a:t>
            </a:r>
          </a:p>
          <a:p>
            <a:r>
              <a:rPr lang="en-GB" sz="1200" dirty="0"/>
              <a:t> </a:t>
            </a:r>
            <a:r>
              <a:rPr lang="en-GB" sz="1200" b="1" dirty="0"/>
              <a:t>Cross Curricular </a:t>
            </a:r>
            <a:r>
              <a:rPr lang="en-GB" sz="1200" b="1" dirty="0" err="1" smtClean="0"/>
              <a:t>linksEnglish</a:t>
            </a:r>
            <a:r>
              <a:rPr lang="en-GB" sz="1200" b="1" dirty="0" smtClean="0"/>
              <a:t> </a:t>
            </a:r>
            <a:r>
              <a:rPr lang="en-GB" sz="1200" b="1" dirty="0"/>
              <a:t>/ History</a:t>
            </a:r>
            <a:endParaRPr lang="en-GB" sz="1200" dirty="0"/>
          </a:p>
          <a:p>
            <a:pPr lvl="0"/>
            <a:r>
              <a:rPr lang="en-GB" sz="1200" dirty="0"/>
              <a:t>Front Page for the time of the Refugee Convention 1951</a:t>
            </a:r>
          </a:p>
          <a:p>
            <a:r>
              <a:rPr lang="en-GB" sz="1200" dirty="0"/>
              <a:t>Job description of person to support refugees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751717"/>
            <a:ext cx="4075497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en-GB" b="1" dirty="0"/>
              <a:t>Learning Focus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111868" y="881857"/>
            <a:ext cx="2880319" cy="29791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US" sz="1200" b="1" dirty="0"/>
              <a:t>Big Idea 7 </a:t>
            </a:r>
            <a:r>
              <a:rPr lang="en-GB" sz="1200" b="1" dirty="0"/>
              <a:t>Effects of migration. </a:t>
            </a:r>
          </a:p>
          <a:p>
            <a:r>
              <a:rPr lang="en-GB" sz="1200" dirty="0"/>
              <a:t>Migration brings </a:t>
            </a:r>
            <a:r>
              <a:rPr lang="en-GB" sz="1200" b="1" i="1" dirty="0"/>
              <a:t>challenges </a:t>
            </a:r>
            <a:r>
              <a:rPr lang="en-GB" sz="1200" dirty="0"/>
              <a:t>and </a:t>
            </a:r>
            <a:r>
              <a:rPr lang="en-GB" sz="1200" b="1" i="1" dirty="0"/>
              <a:t>benefits </a:t>
            </a:r>
            <a:r>
              <a:rPr lang="en-GB" sz="1200" dirty="0"/>
              <a:t>to </a:t>
            </a:r>
            <a:r>
              <a:rPr lang="en-GB" sz="1200" b="1" i="1" dirty="0"/>
              <a:t>host </a:t>
            </a:r>
            <a:r>
              <a:rPr lang="en-GB" sz="1200" b="1" dirty="0"/>
              <a:t>countries </a:t>
            </a:r>
            <a:r>
              <a:rPr lang="en-GB" sz="1200" i="1" dirty="0"/>
              <a:t>/ </a:t>
            </a:r>
            <a:r>
              <a:rPr lang="en-GB" sz="1200" b="1" i="1" dirty="0"/>
              <a:t>communities</a:t>
            </a:r>
            <a:r>
              <a:rPr lang="en-GB" sz="1200" dirty="0"/>
              <a:t>.</a:t>
            </a:r>
          </a:p>
          <a:p>
            <a:r>
              <a:rPr lang="en-GB" sz="1200" dirty="0"/>
              <a:t>	</a:t>
            </a:r>
          </a:p>
          <a:p>
            <a:r>
              <a:rPr lang="en-GB" sz="1200" b="1" dirty="0"/>
              <a:t>Big Idea 8  Migrants often face prejudice and discrimination. </a:t>
            </a:r>
            <a:r>
              <a:rPr lang="en-GB" sz="1200" dirty="0"/>
              <a:t>Some countries have addressed this with new Race Equality laws to prevent discrimination and protect people’s rights. Governments adopt strategies to enable the </a:t>
            </a:r>
            <a:r>
              <a:rPr lang="en-GB" sz="1200" b="1" i="1" dirty="0"/>
              <a:t>integration </a:t>
            </a:r>
            <a:r>
              <a:rPr lang="en-GB" sz="1200" dirty="0"/>
              <a:t>of migrant communities. </a:t>
            </a:r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993523"/>
            <a:ext cx="5781503" cy="21636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lvl="0"/>
            <a:r>
              <a:rPr lang="en-GB" sz="1400" b="1" dirty="0"/>
              <a:t>Lesson </a:t>
            </a:r>
            <a:r>
              <a:rPr lang="en-GB" sz="1400" b="1" dirty="0" smtClean="0"/>
              <a:t>Objectives: Learners </a:t>
            </a:r>
            <a:r>
              <a:rPr lang="en-GB" sz="1400" b="1" dirty="0"/>
              <a:t>will  be able to </a:t>
            </a:r>
            <a:endParaRPr lang="en-GB" sz="1400" b="1" dirty="0" smtClean="0"/>
          </a:p>
          <a:p>
            <a:pPr lvl="0"/>
            <a:r>
              <a:rPr lang="en-GB" sz="1400" dirty="0" smtClean="0"/>
              <a:t>Reflect </a:t>
            </a:r>
            <a:r>
              <a:rPr lang="en-GB" sz="1400" dirty="0"/>
              <a:t>on freedom, protection for young people and adults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Know about the origins of the Refugee Convention and work UNHCR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Show understanding of  the need to protect those who are refugees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Show understanding of organisations which look after people who are in desperate circumstances </a:t>
            </a:r>
          </a:p>
          <a:p>
            <a:pPr lvl="0"/>
            <a:r>
              <a:rPr lang="en-GB" sz="1400" dirty="0">
                <a:solidFill>
                  <a:srgbClr val="FF0000"/>
                </a:solidFill>
              </a:rPr>
              <a:t>Sustainable Development Goal 16.3:  Promote the rule of law at the national and international levels and ensure equal access to justice for all</a:t>
            </a:r>
          </a:p>
        </p:txBody>
      </p:sp>
      <p:sp>
        <p:nvSpPr>
          <p:cNvPr id="253" name="Google Shape;253;p32"/>
          <p:cNvSpPr txBox="1"/>
          <p:nvPr/>
        </p:nvSpPr>
        <p:spPr>
          <a:xfrm>
            <a:off x="119570" y="198447"/>
            <a:ext cx="6828693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MIGRATION // 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Asylum Seekers </a:t>
            </a:r>
            <a:r>
              <a:rPr lang="en-GB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Learning Unit</a:t>
            </a:r>
            <a:endParaRPr lang="en-GB" dirty="0">
              <a:solidFill>
                <a:srgbClr val="A98278"/>
              </a:solidFill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Lesson 3 Protection</a:t>
            </a:r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2" y="2396119"/>
            <a:ext cx="4651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/>
              <a:t>Themes</a:t>
            </a:r>
            <a:r>
              <a:rPr lang="en-GB" dirty="0" smtClean="0"/>
              <a:t>: </a:t>
            </a:r>
            <a:r>
              <a:rPr lang="en-GB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Protection</a:t>
            </a:r>
            <a:endParaRPr lang="en-GB" dirty="0">
              <a:solidFill>
                <a:srgbClr val="A98278"/>
              </a:solidFill>
              <a:sym typeface="Arial"/>
            </a:endParaRPr>
          </a:p>
          <a:p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62842" y="-386328"/>
            <a:ext cx="5143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Title:</a:t>
            </a:r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954823" y="3972517"/>
            <a:ext cx="3110132" cy="267765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GB" sz="1200" b="1" dirty="0" smtClean="0"/>
              <a:t>Resources:</a:t>
            </a:r>
          </a:p>
          <a:p>
            <a:pPr lvl="0"/>
            <a:r>
              <a:rPr lang="en-GB" sz="1200" b="1" dirty="0" smtClean="0"/>
              <a:t>Lesson 3</a:t>
            </a:r>
            <a:r>
              <a:rPr lang="en-GB" sz="1200" dirty="0" smtClean="0"/>
              <a:t> </a:t>
            </a:r>
            <a:r>
              <a:rPr lang="en-GB" sz="1200" b="1" dirty="0"/>
              <a:t>PowerPoint </a:t>
            </a:r>
            <a:r>
              <a:rPr lang="en-GB" sz="1200" b="1" dirty="0" smtClean="0"/>
              <a:t>3.1 </a:t>
            </a:r>
          </a:p>
          <a:p>
            <a:pPr lvl="0"/>
            <a:r>
              <a:rPr lang="en-GB" sz="1200" b="1" dirty="0" smtClean="0"/>
              <a:t>3.2 ‘Home </a:t>
            </a:r>
            <a:r>
              <a:rPr lang="en-GB" sz="1200" b="1" dirty="0"/>
              <a:t>Alone’: when are we old enough to do things independently?</a:t>
            </a:r>
            <a:endParaRPr lang="en-GB" sz="1200" dirty="0"/>
          </a:p>
          <a:p>
            <a:pPr lvl="0"/>
            <a:r>
              <a:rPr lang="en-GB" sz="1200" dirty="0"/>
              <a:t>Working wall / Board, to gather </a:t>
            </a:r>
            <a:r>
              <a:rPr lang="en-GB" sz="1200" dirty="0" smtClean="0"/>
              <a:t>ideas</a:t>
            </a:r>
          </a:p>
          <a:p>
            <a:r>
              <a:rPr lang="en-GB" sz="1200" b="1" dirty="0" smtClean="0"/>
              <a:t>3.3 </a:t>
            </a:r>
            <a:r>
              <a:rPr lang="en-GB" sz="1200" b="1" dirty="0"/>
              <a:t>UNHCR Information sheet</a:t>
            </a:r>
            <a:endParaRPr lang="en-GB" sz="1200" dirty="0"/>
          </a:p>
          <a:p>
            <a:r>
              <a:rPr lang="en-GB" sz="1200" b="1" dirty="0"/>
              <a:t>3.4 The Refugee Council UK</a:t>
            </a:r>
            <a:endParaRPr lang="en-GB" sz="1200" dirty="0"/>
          </a:p>
          <a:p>
            <a:r>
              <a:rPr lang="en-GB" sz="1200" b="1" dirty="0"/>
              <a:t>3.5 World Refugee Day</a:t>
            </a:r>
            <a:endParaRPr lang="en-GB" sz="1200" dirty="0"/>
          </a:p>
          <a:p>
            <a:r>
              <a:rPr lang="en-GB" sz="1200" b="1" dirty="0"/>
              <a:t>3.6 Learned / Useful / Think / Worry</a:t>
            </a:r>
            <a:endParaRPr lang="en-GB" sz="1200" dirty="0"/>
          </a:p>
          <a:p>
            <a:r>
              <a:rPr lang="en-GB" sz="1200" b="1" dirty="0"/>
              <a:t> </a:t>
            </a:r>
            <a:endParaRPr lang="en-GB" sz="1200" dirty="0"/>
          </a:p>
          <a:p>
            <a:r>
              <a:rPr lang="en-GB" sz="1200" b="1" dirty="0"/>
              <a:t>Teacher information:</a:t>
            </a:r>
            <a:endParaRPr lang="en-GB" sz="1200" dirty="0"/>
          </a:p>
          <a:p>
            <a:r>
              <a:rPr lang="en-GB" sz="1200" b="1" dirty="0"/>
              <a:t>3.7 Refugee week poster Australia</a:t>
            </a:r>
            <a:endParaRPr lang="en-GB" sz="1200" dirty="0"/>
          </a:p>
          <a:p>
            <a:r>
              <a:rPr lang="en-GB" sz="1200" b="1" dirty="0"/>
              <a:t>3.8 The truth about Asylum </a:t>
            </a:r>
            <a:r>
              <a:rPr lang="en-GB" sz="1200" b="1" dirty="0" smtClean="0"/>
              <a:t>seekers</a:t>
            </a:r>
            <a:endParaRPr lang="en-GB" sz="1200" dirty="0" smtClean="0"/>
          </a:p>
          <a:p>
            <a:pPr lvl="0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2018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/>
          <p:nvPr/>
        </p:nvSpPr>
        <p:spPr>
          <a:xfrm>
            <a:off x="393355" y="2996951"/>
            <a:ext cx="8405039" cy="3600399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en-GB" sz="1200" b="1" u="sng" dirty="0"/>
              <a:t>Opening up Ideas</a:t>
            </a:r>
            <a:r>
              <a:rPr lang="en-GB" sz="1200" b="1" dirty="0"/>
              <a:t> 10 minutes 	</a:t>
            </a:r>
            <a:r>
              <a:rPr lang="en-GB" sz="1200" b="1" i="1" dirty="0"/>
              <a:t>Understanding the need to be protected</a:t>
            </a:r>
            <a:endParaRPr lang="en-GB" sz="1200" dirty="0"/>
          </a:p>
          <a:p>
            <a:r>
              <a:rPr lang="en-GB" sz="1200" dirty="0"/>
              <a:t> </a:t>
            </a:r>
            <a:r>
              <a:rPr lang="en-GB" sz="1200" dirty="0" smtClean="0"/>
              <a:t>Pick </a:t>
            </a:r>
            <a:r>
              <a:rPr lang="en-GB" sz="1200" dirty="0"/>
              <a:t>one idea: </a:t>
            </a:r>
            <a:r>
              <a:rPr lang="en-GB" sz="1200" b="1" dirty="0"/>
              <a:t>Using public transport on your own.</a:t>
            </a:r>
            <a:r>
              <a:rPr lang="en-GB" sz="1200" dirty="0"/>
              <a:t> </a:t>
            </a:r>
            <a:r>
              <a:rPr lang="en-GB" sz="1200" b="1" dirty="0"/>
              <a:t>Slide </a:t>
            </a:r>
            <a:r>
              <a:rPr lang="en-GB" sz="1200" b="1" dirty="0" smtClean="0"/>
              <a:t>7</a:t>
            </a:r>
            <a:endParaRPr lang="en-GB" sz="1200" dirty="0"/>
          </a:p>
          <a:p>
            <a:r>
              <a:rPr lang="en-GB" sz="1200" dirty="0"/>
              <a:t>Think Pair Share - What are the arguments that might be put forward to say that this would be an acceptable freedom for a young person, aged 12? What arguments might they give to say ‘I can look after myself’?</a:t>
            </a:r>
          </a:p>
          <a:p>
            <a:r>
              <a:rPr lang="en-GB" sz="1200" b="1" dirty="0"/>
              <a:t> </a:t>
            </a:r>
            <a:r>
              <a:rPr lang="en-GB" sz="1200" b="1" i="1" dirty="0"/>
              <a:t>Possible responses:</a:t>
            </a:r>
            <a:endParaRPr lang="en-GB" sz="1200" b="1" dirty="0"/>
          </a:p>
          <a:p>
            <a:r>
              <a:rPr lang="en-GB" sz="1200" dirty="0"/>
              <a:t>They know the area, they can ask for help if needed, it is safe in Britain, they have a phone to call for help, they know where they are going</a:t>
            </a:r>
          </a:p>
          <a:p>
            <a:endParaRPr lang="en-GB" sz="1200" b="1" dirty="0" smtClean="0"/>
          </a:p>
          <a:p>
            <a:r>
              <a:rPr lang="en-GB" sz="1200" b="1" dirty="0" smtClean="0"/>
              <a:t>Teacher </a:t>
            </a:r>
            <a:r>
              <a:rPr lang="en-GB" sz="1200" b="1" dirty="0"/>
              <a:t>explains: </a:t>
            </a:r>
            <a:r>
              <a:rPr lang="en-GB" sz="1200" dirty="0"/>
              <a:t>Balancing freedom with protection: the place of ‘duty of care’ and ‘safeguarding’. </a:t>
            </a:r>
          </a:p>
          <a:p>
            <a:r>
              <a:rPr lang="en-GB" sz="1200" b="1" dirty="0"/>
              <a:t>Slide </a:t>
            </a:r>
            <a:r>
              <a:rPr lang="en-GB" sz="1200" b="1" dirty="0" smtClean="0"/>
              <a:t>8 </a:t>
            </a:r>
            <a:r>
              <a:rPr lang="en-GB" sz="1200" b="1" dirty="0"/>
              <a:t>on law on home </a:t>
            </a:r>
            <a:r>
              <a:rPr lang="en-GB" sz="1200" b="1" dirty="0" smtClean="0"/>
              <a:t>alone.</a:t>
            </a:r>
            <a:r>
              <a:rPr lang="en-GB" sz="1200" dirty="0"/>
              <a:t> </a:t>
            </a:r>
            <a:r>
              <a:rPr lang="en-GB" sz="1200" dirty="0" smtClean="0"/>
              <a:t> Even </a:t>
            </a:r>
            <a:r>
              <a:rPr lang="en-GB" sz="1200" dirty="0"/>
              <a:t>adults need protecting at times.</a:t>
            </a:r>
          </a:p>
          <a:p>
            <a:r>
              <a:rPr lang="en-GB" sz="1200" dirty="0"/>
              <a:t> </a:t>
            </a:r>
          </a:p>
          <a:p>
            <a:r>
              <a:rPr lang="en-GB" sz="1200" i="1" dirty="0"/>
              <a:t>Students engage in a quick discussion </a:t>
            </a:r>
            <a:r>
              <a:rPr lang="en-GB" sz="1200" b="1" dirty="0"/>
              <a:t>Slide </a:t>
            </a:r>
            <a:r>
              <a:rPr lang="en-GB" sz="1200" b="1" dirty="0" smtClean="0"/>
              <a:t>9</a:t>
            </a:r>
            <a:endParaRPr lang="en-GB" sz="1200" dirty="0"/>
          </a:p>
          <a:p>
            <a:pPr lvl="0"/>
            <a:r>
              <a:rPr lang="en-GB" sz="1200" dirty="0"/>
              <a:t>When might an adult need </a:t>
            </a:r>
            <a:r>
              <a:rPr lang="en-GB" sz="1200" dirty="0" smtClean="0"/>
              <a:t>protection?              Who </a:t>
            </a:r>
            <a:r>
              <a:rPr lang="en-GB" sz="1200" dirty="0"/>
              <a:t>would protect them</a:t>
            </a:r>
            <a:r>
              <a:rPr lang="en-GB" sz="1200" dirty="0" smtClean="0"/>
              <a:t>?</a:t>
            </a:r>
          </a:p>
          <a:p>
            <a:endParaRPr lang="en-GB" sz="1200" dirty="0"/>
          </a:p>
          <a:p>
            <a:r>
              <a:rPr lang="en-GB" sz="1200" b="1" i="1" dirty="0"/>
              <a:t>Possible responses:</a:t>
            </a:r>
            <a:endParaRPr lang="en-GB" sz="1200" b="1" dirty="0"/>
          </a:p>
          <a:p>
            <a:r>
              <a:rPr lang="en-GB" sz="1200" dirty="0"/>
              <a:t>If they were a vulnerable adult ( e.g. disabled, or without money, or had been drinking too much, or if they were abroad and in </a:t>
            </a:r>
            <a:r>
              <a:rPr lang="en-GB" sz="1200" dirty="0" smtClean="0"/>
              <a:t>trouble) </a:t>
            </a:r>
            <a:r>
              <a:rPr lang="en-GB" sz="1200" b="1" dirty="0" smtClean="0"/>
              <a:t>Helpers</a:t>
            </a:r>
            <a:r>
              <a:rPr lang="en-GB" sz="1200" b="1" dirty="0"/>
              <a:t>: </a:t>
            </a:r>
            <a:r>
              <a:rPr lang="en-GB" sz="1200" dirty="0"/>
              <a:t>Police, social services, British Consulate, friends, family</a:t>
            </a:r>
            <a:r>
              <a:rPr lang="en-GB" sz="1200" dirty="0" smtClean="0"/>
              <a:t>...</a:t>
            </a:r>
          </a:p>
          <a:p>
            <a:endParaRPr lang="en-GB" sz="1200" dirty="0"/>
          </a:p>
          <a:p>
            <a:endParaRPr lang="en-GB" sz="1200" dirty="0"/>
          </a:p>
        </p:txBody>
      </p:sp>
      <p:pic>
        <p:nvPicPr>
          <p:cNvPr id="261" name="Google Shape;261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87611" y="653555"/>
            <a:ext cx="8816529" cy="21993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u="sng" dirty="0"/>
              <a:t>First Thoughts</a:t>
            </a:r>
            <a:r>
              <a:rPr lang="en-GB" sz="1200" b="1" dirty="0"/>
              <a:t> 15 Minutes  	</a:t>
            </a:r>
            <a:r>
              <a:rPr lang="en-GB" sz="1200" b="1" i="1" dirty="0"/>
              <a:t>Understanding freedom</a:t>
            </a:r>
            <a:endParaRPr lang="en-GB" sz="1200" dirty="0"/>
          </a:p>
          <a:p>
            <a:r>
              <a:rPr lang="en-GB" sz="1200" b="1" dirty="0"/>
              <a:t> </a:t>
            </a:r>
            <a:r>
              <a:rPr lang="en-GB" sz="1200" b="1" dirty="0" smtClean="0"/>
              <a:t>Teacher </a:t>
            </a:r>
            <a:r>
              <a:rPr lang="en-GB" sz="1200" b="1" dirty="0"/>
              <a:t>explains: </a:t>
            </a:r>
            <a:r>
              <a:rPr lang="en-GB" sz="1200" dirty="0"/>
              <a:t>Freedom, Protective, and Over-protective: all on the continuum of choice and freedom. 	</a:t>
            </a:r>
          </a:p>
          <a:p>
            <a:r>
              <a:rPr lang="en-GB" sz="1200" dirty="0"/>
              <a:t>Opportunity to use British Values </a:t>
            </a:r>
            <a:r>
              <a:rPr lang="en-GB" sz="1200" dirty="0" smtClean="0"/>
              <a:t>terms: Why </a:t>
            </a:r>
            <a:r>
              <a:rPr lang="en-GB" sz="1200" dirty="0"/>
              <a:t>do we value Freedom in Britain?</a:t>
            </a:r>
          </a:p>
          <a:p>
            <a:r>
              <a:rPr lang="en-GB" sz="1200" dirty="0"/>
              <a:t> </a:t>
            </a:r>
            <a:r>
              <a:rPr lang="en-GB" sz="1200" dirty="0" smtClean="0"/>
              <a:t>Do </a:t>
            </a:r>
            <a:r>
              <a:rPr lang="en-GB" sz="1200" dirty="0"/>
              <a:t>paired or group activity: </a:t>
            </a:r>
            <a:r>
              <a:rPr lang="en-GB" sz="1200" b="1" dirty="0"/>
              <a:t>3.2 ‘Home Alone’: when are we old enough to do things independently? Slide </a:t>
            </a:r>
            <a:r>
              <a:rPr lang="en-GB" sz="1200" b="1" dirty="0" smtClean="0"/>
              <a:t>5</a:t>
            </a:r>
            <a:endParaRPr lang="en-GB" sz="1200" dirty="0"/>
          </a:p>
          <a:p>
            <a:r>
              <a:rPr lang="en-GB" sz="1200" dirty="0"/>
              <a:t> </a:t>
            </a:r>
          </a:p>
          <a:p>
            <a:r>
              <a:rPr lang="en-GB" sz="1200" b="1" dirty="0"/>
              <a:t>Class plenary: </a:t>
            </a:r>
          </a:p>
          <a:p>
            <a:pPr lvl="0"/>
            <a:r>
              <a:rPr lang="en-GB" sz="1200" dirty="0"/>
              <a:t>Ask groups to highlight areas that were discussed if there were differences of opinion. </a:t>
            </a:r>
            <a:r>
              <a:rPr lang="en-GB" sz="1200" b="1" dirty="0"/>
              <a:t>Slide </a:t>
            </a:r>
            <a:r>
              <a:rPr lang="en-GB" sz="1200" b="1" dirty="0" smtClean="0"/>
              <a:t>6</a:t>
            </a:r>
            <a:endParaRPr lang="en-GB" sz="1200" dirty="0"/>
          </a:p>
          <a:p>
            <a:pPr lvl="0"/>
            <a:r>
              <a:rPr lang="en-GB" sz="1200" dirty="0"/>
              <a:t>What will be different when you are an adult (18</a:t>
            </a:r>
            <a:r>
              <a:rPr lang="en-GB" sz="1200" dirty="0" smtClean="0"/>
              <a:t>+)?</a:t>
            </a:r>
          </a:p>
          <a:p>
            <a:r>
              <a:rPr lang="en-GB" sz="1200" i="1" dirty="0" smtClean="0"/>
              <a:t>Possible </a:t>
            </a:r>
            <a:r>
              <a:rPr lang="en-GB" sz="1200" i="1" dirty="0"/>
              <a:t>responses:</a:t>
            </a:r>
            <a:endParaRPr lang="en-GB" sz="1200" dirty="0"/>
          </a:p>
          <a:p>
            <a:r>
              <a:rPr lang="en-GB" sz="1200" b="1" dirty="0"/>
              <a:t>There will be different responses in pairs, depending on the age of the young people, and their family expectations of appropriate freedom.</a:t>
            </a:r>
            <a:endParaRPr lang="en-GB" sz="1200" dirty="0"/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Economic </a:t>
            </a: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Migration- Asylum Seekers //</a:t>
            </a:r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Unit Lesson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3"/>
          <p:cNvSpPr txBox="1"/>
          <p:nvPr/>
        </p:nvSpPr>
        <p:spPr>
          <a:xfrm>
            <a:off x="6620621" y="1676427"/>
            <a:ext cx="2063594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  <p:extLst>
      <p:ext uri="{BB962C8B-B14F-4D97-AF65-F5344CB8AC3E}">
        <p14:creationId xmlns:p14="http://schemas.microsoft.com/office/powerpoint/2010/main" val="151013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07" y="908720"/>
            <a:ext cx="877302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2051720" y="2204864"/>
            <a:ext cx="4320480" cy="252028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is freedom?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/>
          <p:nvPr/>
        </p:nvSpPr>
        <p:spPr>
          <a:xfrm>
            <a:off x="175150" y="5157192"/>
            <a:ext cx="8841449" cy="144604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en-GB" sz="1200" b="1" u="sng" dirty="0"/>
              <a:t>Conclusion and Reflection</a:t>
            </a:r>
            <a:r>
              <a:rPr lang="en-GB" sz="1200" b="1" dirty="0"/>
              <a:t> 10 minutes  	</a:t>
            </a:r>
            <a:r>
              <a:rPr lang="en-GB" sz="1200" b="1" i="1" dirty="0"/>
              <a:t>Arrival in UK</a:t>
            </a:r>
            <a:endParaRPr lang="en-GB" sz="1200" b="1" dirty="0"/>
          </a:p>
          <a:p>
            <a:r>
              <a:rPr lang="en-GB" sz="1200" b="1" dirty="0"/>
              <a:t>Slides </a:t>
            </a:r>
            <a:r>
              <a:rPr lang="en-GB" sz="1200" b="1" dirty="0" smtClean="0"/>
              <a:t>15-16</a:t>
            </a:r>
            <a:endParaRPr lang="en-GB" sz="1200" b="1" dirty="0"/>
          </a:p>
          <a:p>
            <a:pPr lvl="0"/>
            <a:r>
              <a:rPr lang="en-GB" sz="1200" dirty="0"/>
              <a:t>Consider the issues a person or family might face when they are newly arrived in the UK. Identify them from the images on slide </a:t>
            </a:r>
            <a:r>
              <a:rPr lang="en-GB" sz="1200" dirty="0" smtClean="0"/>
              <a:t>15 </a:t>
            </a:r>
            <a:endParaRPr lang="en-GB" sz="1200" dirty="0"/>
          </a:p>
          <a:p>
            <a:r>
              <a:rPr lang="en-GB" sz="1200" dirty="0"/>
              <a:t>(Language, Trauma, Accommodation uncertainty, financial issues, destitution)</a:t>
            </a:r>
          </a:p>
          <a:p>
            <a:r>
              <a:rPr lang="en-GB" sz="1200" dirty="0"/>
              <a:t> </a:t>
            </a:r>
            <a:r>
              <a:rPr lang="en-GB" sz="1200" dirty="0" smtClean="0"/>
              <a:t>Reflect </a:t>
            </a:r>
            <a:r>
              <a:rPr lang="en-GB" sz="1200" dirty="0"/>
              <a:t>on the issues people may face – this prepares for session 4, Asylum in the UK</a:t>
            </a:r>
            <a:r>
              <a:rPr lang="en-GB" sz="1200" dirty="0" smtClean="0"/>
              <a:t>.</a:t>
            </a:r>
          </a:p>
          <a:p>
            <a:pPr lvl="0"/>
            <a:endParaRPr lang="en-GB" sz="1200" dirty="0" smtClean="0"/>
          </a:p>
          <a:p>
            <a:pPr lvl="0"/>
            <a:r>
              <a:rPr lang="en-GB" sz="1200" dirty="0" smtClean="0"/>
              <a:t>Our </a:t>
            </a:r>
            <a:r>
              <a:rPr lang="en-GB" sz="1200" dirty="0"/>
              <a:t>school council: how does it work, to help students in our School?</a:t>
            </a:r>
          </a:p>
          <a:p>
            <a:endParaRPr lang="en-GB" sz="1200" dirty="0"/>
          </a:p>
        </p:txBody>
      </p:sp>
      <p:pic>
        <p:nvPicPr>
          <p:cNvPr id="261" name="Google Shape;261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57735" y="544728"/>
            <a:ext cx="8816529" cy="43964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dirty="0"/>
              <a:t>Exploration and Consolidation 20 minutes  The work of the UNHCR and Refugee Agency</a:t>
            </a:r>
          </a:p>
          <a:p>
            <a:r>
              <a:rPr lang="en-GB" sz="1200" dirty="0"/>
              <a:t>The UNHCR  and the Refugee Council Slide </a:t>
            </a:r>
            <a:r>
              <a:rPr lang="en-GB" sz="1200" dirty="0" smtClean="0"/>
              <a:t>10</a:t>
            </a:r>
            <a:endParaRPr lang="en-GB" sz="1200" dirty="0"/>
          </a:p>
          <a:p>
            <a:r>
              <a:rPr lang="en-GB" sz="1200" dirty="0"/>
              <a:t>http://www.unhcr.org/uk/about-us.html </a:t>
            </a:r>
          </a:p>
          <a:p>
            <a:r>
              <a:rPr lang="en-GB" sz="1200" dirty="0"/>
              <a:t>T Explain: protecting those whose lives have been turned upside down by war, or a fleeing from persecution.</a:t>
            </a:r>
          </a:p>
          <a:p>
            <a:endParaRPr lang="en-GB" sz="1200" dirty="0"/>
          </a:p>
          <a:p>
            <a:r>
              <a:rPr lang="en-GB" sz="1200" b="1" dirty="0"/>
              <a:t>Use three resources for group work: </a:t>
            </a:r>
          </a:p>
          <a:p>
            <a:r>
              <a:rPr lang="en-GB" sz="1200" dirty="0"/>
              <a:t>3.3 UNHCR Information sheet; 3.4 The Refugee Council UK; 3.5 World Refugee </a:t>
            </a:r>
            <a:r>
              <a:rPr lang="en-GB" sz="1200" dirty="0" smtClean="0"/>
              <a:t>Day</a:t>
            </a:r>
            <a:endParaRPr lang="en-GB" sz="1200" dirty="0"/>
          </a:p>
          <a:p>
            <a:r>
              <a:rPr lang="en-GB" sz="1200" b="1" dirty="0"/>
              <a:t>Explore the following questions: Slide </a:t>
            </a:r>
            <a:r>
              <a:rPr lang="en-GB" sz="1200" b="1" dirty="0" smtClean="0"/>
              <a:t>11</a:t>
            </a:r>
            <a:endParaRPr lang="en-GB" sz="1200" b="1" dirty="0"/>
          </a:p>
          <a:p>
            <a:r>
              <a:rPr lang="en-GB" sz="1200" dirty="0" smtClean="0"/>
              <a:t>1.What </a:t>
            </a:r>
            <a:r>
              <a:rPr lang="en-GB" sz="1200" dirty="0"/>
              <a:t>do we mean by the term ‘refugee’?</a:t>
            </a:r>
          </a:p>
          <a:p>
            <a:r>
              <a:rPr lang="en-GB" sz="1200" dirty="0" smtClean="0"/>
              <a:t>2.Summarise </a:t>
            </a:r>
            <a:r>
              <a:rPr lang="en-GB" sz="1200" dirty="0"/>
              <a:t>the work of UNHCR, worldwide, in five sentences.</a:t>
            </a:r>
          </a:p>
          <a:p>
            <a:r>
              <a:rPr lang="en-GB" sz="1200" dirty="0" smtClean="0"/>
              <a:t>3.Explain </a:t>
            </a:r>
            <a:r>
              <a:rPr lang="en-GB" sz="1200" dirty="0"/>
              <a:t>why that organisation is needed.</a:t>
            </a:r>
          </a:p>
          <a:p>
            <a:r>
              <a:rPr lang="en-GB" sz="1200" dirty="0" smtClean="0"/>
              <a:t>4.Why </a:t>
            </a:r>
            <a:r>
              <a:rPr lang="en-GB" sz="1200" dirty="0"/>
              <a:t>has the UNHCR been given the Nobel Peace Prize on two occasions?</a:t>
            </a:r>
          </a:p>
          <a:p>
            <a:r>
              <a:rPr lang="en-GB" sz="1200" dirty="0" smtClean="0"/>
              <a:t>5.Summarise </a:t>
            </a:r>
            <a:r>
              <a:rPr lang="en-GB" sz="1200" dirty="0"/>
              <a:t>the work of Refugee Council in the UK, in three sentences.</a:t>
            </a:r>
          </a:p>
          <a:p>
            <a:r>
              <a:rPr lang="en-GB" sz="1200" dirty="0" smtClean="0"/>
              <a:t>6.Explain </a:t>
            </a:r>
            <a:r>
              <a:rPr lang="en-GB" sz="1200" dirty="0"/>
              <a:t>why that organisation is needed in the UK</a:t>
            </a:r>
            <a:r>
              <a:rPr lang="en-GB" sz="1200" dirty="0" smtClean="0"/>
              <a:t>.                                  [</a:t>
            </a:r>
            <a:r>
              <a:rPr lang="en-GB" sz="1200" dirty="0"/>
              <a:t>Images of UNHCR website on slides </a:t>
            </a:r>
            <a:r>
              <a:rPr lang="en-GB" sz="1200" dirty="0" smtClean="0"/>
              <a:t>12-13  </a:t>
            </a:r>
            <a:r>
              <a:rPr lang="en-GB" sz="1200" dirty="0"/>
              <a:t>if needed]</a:t>
            </a:r>
          </a:p>
          <a:p>
            <a:r>
              <a:rPr lang="en-GB" sz="1200" dirty="0" smtClean="0"/>
              <a:t>Having </a:t>
            </a:r>
            <a:r>
              <a:rPr lang="en-GB" sz="1200" dirty="0"/>
              <a:t>gained a brief understanding of the work of the two organisations, each student / pair or group complete 3.6 Learned / Useful / Think /Worry review sheet, and raise questions they want more information on. Image on slide 12 </a:t>
            </a:r>
          </a:p>
          <a:p>
            <a:r>
              <a:rPr lang="en-GB" sz="1200" dirty="0"/>
              <a:t>Share with class</a:t>
            </a:r>
            <a:r>
              <a:rPr lang="en-GB" sz="1200" dirty="0" smtClean="0"/>
              <a:t>.</a:t>
            </a:r>
          </a:p>
          <a:p>
            <a:r>
              <a:rPr lang="en-GB" sz="1200" dirty="0"/>
              <a:t> </a:t>
            </a:r>
          </a:p>
          <a:p>
            <a:r>
              <a:rPr lang="en-GB" sz="1200" b="1" i="1" dirty="0"/>
              <a:t>Other ideas to develop this work</a:t>
            </a:r>
            <a:endParaRPr lang="en-GB" sz="1200" b="1" dirty="0"/>
          </a:p>
          <a:p>
            <a:pPr lvl="0"/>
            <a:r>
              <a:rPr lang="en-GB" sz="1200" dirty="0"/>
              <a:t>20 June celebrated in School as </a:t>
            </a:r>
            <a:r>
              <a:rPr lang="en-GB" sz="1200" i="1" dirty="0"/>
              <a:t>World Refugee </a:t>
            </a:r>
            <a:r>
              <a:rPr lang="en-GB" sz="1200" i="1" dirty="0" smtClean="0"/>
              <a:t>Day</a:t>
            </a:r>
            <a:r>
              <a:rPr lang="en-GB" sz="1200" dirty="0"/>
              <a:t> </a:t>
            </a:r>
            <a:r>
              <a:rPr lang="en-GB" sz="1200" dirty="0" smtClean="0"/>
              <a:t>     </a:t>
            </a:r>
            <a:r>
              <a:rPr lang="en-GB" sz="1200" u="sng" dirty="0" smtClean="0">
                <a:hlinkClick r:id="rId4"/>
              </a:rPr>
              <a:t>http</a:t>
            </a:r>
            <a:r>
              <a:rPr lang="en-GB" sz="1200" u="sng" dirty="0">
                <a:hlinkClick r:id="rId4"/>
              </a:rPr>
              <a:t>://www.un.org/en/events/refugeeday/index.shtml</a:t>
            </a:r>
            <a:r>
              <a:rPr lang="en-GB" sz="1200" dirty="0"/>
              <a:t> </a:t>
            </a:r>
          </a:p>
          <a:p>
            <a:pPr lvl="0"/>
            <a:r>
              <a:rPr lang="en-GB" sz="1200" dirty="0"/>
              <a:t>Update the Refugee Convention, for today’s issues </a:t>
            </a:r>
            <a:r>
              <a:rPr lang="en-GB" sz="1200" dirty="0" smtClean="0"/>
              <a:t>     Use </a:t>
            </a:r>
            <a:r>
              <a:rPr lang="en-GB" sz="1200" dirty="0"/>
              <a:t>poster 3.7 Australia refugee week as a stimulus for designing a poster for 2019...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Economic </a:t>
            </a: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Migration- Asylum Seekers //</a:t>
            </a:r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Unit Lesson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3"/>
          <p:cNvSpPr txBox="1"/>
          <p:nvPr/>
        </p:nvSpPr>
        <p:spPr>
          <a:xfrm>
            <a:off x="6620621" y="1676427"/>
            <a:ext cx="2063594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  <p:extLst>
      <p:ext uri="{BB962C8B-B14F-4D97-AF65-F5344CB8AC3E}">
        <p14:creationId xmlns:p14="http://schemas.microsoft.com/office/powerpoint/2010/main" val="151013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Big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Big Idea 7 </a:t>
            </a:r>
            <a:r>
              <a:rPr lang="en-GB" b="1" dirty="0" smtClean="0"/>
              <a:t>Effects </a:t>
            </a:r>
            <a:r>
              <a:rPr lang="en-GB" b="1" dirty="0"/>
              <a:t>of migration. </a:t>
            </a:r>
            <a:endParaRPr lang="en-GB" b="1" dirty="0" smtClean="0"/>
          </a:p>
          <a:p>
            <a:pPr marL="0" indent="0">
              <a:buNone/>
            </a:pPr>
            <a:r>
              <a:rPr lang="en-GB" dirty="0" smtClean="0"/>
              <a:t>Migration </a:t>
            </a:r>
            <a:r>
              <a:rPr lang="en-GB" dirty="0"/>
              <a:t>brings </a:t>
            </a:r>
            <a:r>
              <a:rPr lang="en-GB" b="1" i="1" dirty="0"/>
              <a:t>challenges </a:t>
            </a:r>
            <a:r>
              <a:rPr lang="en-GB" dirty="0"/>
              <a:t>and </a:t>
            </a:r>
            <a:r>
              <a:rPr lang="en-GB" b="1" i="1" dirty="0"/>
              <a:t>benefits </a:t>
            </a:r>
            <a:r>
              <a:rPr lang="en-GB" dirty="0"/>
              <a:t>to </a:t>
            </a:r>
            <a:r>
              <a:rPr lang="en-GB" b="1" i="1" dirty="0"/>
              <a:t>host </a:t>
            </a:r>
            <a:r>
              <a:rPr lang="en-GB" b="1" dirty="0"/>
              <a:t>countries </a:t>
            </a:r>
            <a:r>
              <a:rPr lang="en-GB" i="1" dirty="0"/>
              <a:t>/ </a:t>
            </a:r>
            <a:r>
              <a:rPr lang="en-GB" b="1" i="1" dirty="0"/>
              <a:t>communities</a:t>
            </a:r>
            <a:r>
              <a:rPr lang="en-GB" dirty="0" smtClean="0"/>
              <a:t>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</a:p>
          <a:p>
            <a:pPr marL="0" indent="0">
              <a:buNone/>
            </a:pPr>
            <a:r>
              <a:rPr lang="en-GB" b="1" dirty="0" smtClean="0"/>
              <a:t>Big Idea 8  Migrants </a:t>
            </a:r>
            <a:r>
              <a:rPr lang="en-GB" b="1" dirty="0"/>
              <a:t>often face prejudice and discrimination. </a:t>
            </a:r>
            <a:r>
              <a:rPr lang="en-GB" dirty="0"/>
              <a:t>Some countries have addressed this with new Race Equality laws to prevent discrimination and protect people’s rights. Governments adopt strategies to enable the </a:t>
            </a:r>
            <a:r>
              <a:rPr lang="en-GB" b="1" i="1" dirty="0"/>
              <a:t>integration </a:t>
            </a:r>
            <a:r>
              <a:rPr lang="en-GB" dirty="0"/>
              <a:t>of migrant communities. 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64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Lesson Objectives</a:t>
            </a:r>
            <a:br>
              <a:rPr lang="en-GB" dirty="0" smtClean="0"/>
            </a:br>
            <a:r>
              <a:rPr lang="en-GB" dirty="0" smtClean="0"/>
              <a:t>Learners </a:t>
            </a:r>
            <a:r>
              <a:rPr lang="en-GB" dirty="0"/>
              <a:t>will  be able to: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 smtClean="0"/>
              <a:t>Reflect on freedom, protection for young people and adults</a:t>
            </a:r>
          </a:p>
          <a:p>
            <a:pPr lvl="0"/>
            <a:r>
              <a:rPr lang="en-GB" dirty="0" smtClean="0"/>
              <a:t>Know about the origins of the Refugee Convention and work UNHCR</a:t>
            </a:r>
          </a:p>
          <a:p>
            <a:pPr lvl="0"/>
            <a:r>
              <a:rPr lang="en-GB" dirty="0" smtClean="0"/>
              <a:t>Show understanding of  the need to protect those who are refugees</a:t>
            </a:r>
          </a:p>
          <a:p>
            <a:pPr lvl="0"/>
            <a:r>
              <a:rPr lang="en-GB" dirty="0" smtClean="0"/>
              <a:t>Show understanding of organisations which look after people who are in desperate circumstances </a:t>
            </a:r>
          </a:p>
          <a:p>
            <a:pPr marL="0" lv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Sustainable Development Goal 16.3:  Promote the rule of law at the national and international levels and ensure equal access to justice for all</a:t>
            </a:r>
          </a:p>
          <a:p>
            <a:pPr lvl="0">
              <a:spcBef>
                <a:spcPts val="0"/>
              </a:spcBef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15616" y="1772816"/>
          <a:ext cx="6912769" cy="4241445"/>
        </p:xfrm>
        <a:graphic>
          <a:graphicData uri="http://schemas.openxmlformats.org/drawingml/2006/table">
            <a:tbl>
              <a:tblPr/>
              <a:tblGrid>
                <a:gridCol w="2304023"/>
                <a:gridCol w="2304023"/>
                <a:gridCol w="2304723"/>
              </a:tblGrid>
              <a:tr h="2765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Times New Roman"/>
                        </a:rPr>
                        <a:t>Too much freedom</a:t>
                      </a:r>
                      <a:endParaRPr lang="en-GB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496" marR="7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>
                          <a:latin typeface="Calibri"/>
                          <a:ea typeface="Calibri"/>
                          <a:cs typeface="Times New Roman"/>
                        </a:rPr>
                        <a:t>‘Just right’ freedom</a:t>
                      </a: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496" marR="7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>
                          <a:latin typeface="Calibri"/>
                          <a:ea typeface="Calibri"/>
                          <a:cs typeface="Times New Roman"/>
                        </a:rPr>
                        <a:t>Not enough freedom</a:t>
                      </a: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496" marR="7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4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496" marR="7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496" marR="7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5496" marR="75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icture 2" descr="Image result for Home Al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0162" cy="1215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95536" y="404664"/>
          <a:ext cx="8496947" cy="5958840"/>
        </p:xfrm>
        <a:graphic>
          <a:graphicData uri="http://schemas.openxmlformats.org/drawingml/2006/table">
            <a:tbl>
              <a:tblPr/>
              <a:tblGrid>
                <a:gridCol w="2832029"/>
                <a:gridCol w="2832029"/>
                <a:gridCol w="2832889"/>
              </a:tblGrid>
              <a:tr h="509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 dirty="0">
                          <a:latin typeface="Calibri"/>
                          <a:ea typeface="Calibri"/>
                          <a:cs typeface="Times New Roman"/>
                        </a:rPr>
                        <a:t>Has to be in by 8.30 pm, in the summer </a:t>
                      </a:r>
                      <a:r>
                        <a:rPr lang="en-GB" sz="1700" b="1" dirty="0" smtClean="0">
                          <a:latin typeface="Calibri"/>
                          <a:ea typeface="Calibri"/>
                          <a:cs typeface="Times New Roman"/>
                        </a:rPr>
                        <a:t>holidays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Always has a lift to school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Can travel on public transport with friends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47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 dirty="0">
                          <a:latin typeface="Calibri"/>
                          <a:ea typeface="Calibri"/>
                          <a:cs typeface="Times New Roman"/>
                        </a:rPr>
                        <a:t>Allowed to walk home from school with a friend who lives </a:t>
                      </a:r>
                      <a:r>
                        <a:rPr lang="en-GB" sz="1700" b="1" dirty="0" smtClean="0">
                          <a:latin typeface="Calibri"/>
                          <a:ea typeface="Calibri"/>
                          <a:cs typeface="Times New Roman"/>
                        </a:rPr>
                        <a:t>nearby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Always accompanied by an adult on public transport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Allowed to travel to and attend sport activities on their own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9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 dirty="0">
                          <a:latin typeface="Calibri"/>
                          <a:ea typeface="Calibri"/>
                          <a:cs typeface="Times New Roman"/>
                        </a:rPr>
                        <a:t>Can stay at home on their own for a few </a:t>
                      </a:r>
                      <a:r>
                        <a:rPr lang="en-GB" sz="1700" b="1" dirty="0" smtClean="0">
                          <a:latin typeface="Calibri"/>
                          <a:ea typeface="Calibri"/>
                          <a:cs typeface="Times New Roman"/>
                        </a:rPr>
                        <a:t>hours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Can stay at home on their own overnight 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Can go to the cinema with friends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4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Always allowed to choose your own clothes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 dirty="0">
                          <a:latin typeface="Calibri"/>
                          <a:ea typeface="Calibri"/>
                          <a:cs typeface="Times New Roman"/>
                        </a:rPr>
                        <a:t>Always have to phone home to let them know where you are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 dirty="0">
                          <a:latin typeface="Calibri"/>
                          <a:ea typeface="Calibri"/>
                          <a:cs typeface="Times New Roman"/>
                        </a:rPr>
                        <a:t>If travelling alone, has to phone home when they arrive at a destination (</a:t>
                      </a:r>
                      <a:r>
                        <a:rPr lang="en-GB" sz="1700" b="1" dirty="0" smtClean="0">
                          <a:latin typeface="Calibri"/>
                          <a:ea typeface="Calibri"/>
                          <a:cs typeface="Times New Roman"/>
                        </a:rPr>
                        <a:t>friend’s </a:t>
                      </a:r>
                      <a:r>
                        <a:rPr lang="en-GB" sz="1700" b="1" dirty="0">
                          <a:latin typeface="Calibri"/>
                          <a:ea typeface="Calibri"/>
                          <a:cs typeface="Times New Roman"/>
                        </a:rPr>
                        <a:t>house, school, cinema)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6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They’ve put a location tracker on your phone so they know where you are at any time.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 dirty="0">
                          <a:latin typeface="Calibri"/>
                          <a:ea typeface="Calibri"/>
                          <a:cs typeface="Times New Roman"/>
                        </a:rPr>
                        <a:t>They phone school to check you have arrived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Can go on holiday on their own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47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b="1">
                          <a:latin typeface="Calibri"/>
                          <a:ea typeface="Calibri"/>
                          <a:cs typeface="Times New Roman"/>
                        </a:rPr>
                        <a:t>Volunteering for charity work in Madagascar for three weeks, when you are 16.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797" marR="927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Using public transport on your 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Think Pair Share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are the arguments that might be put forward to say that this would be an acceptable freedom for a young person, aged 12?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arguments might they give to say, </a:t>
            </a:r>
            <a:r>
              <a:rPr lang="en-GB" b="1" dirty="0" smtClean="0"/>
              <a:t>‘I can look after myself’</a:t>
            </a:r>
            <a:r>
              <a:rPr lang="en-GB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Law </a:t>
            </a:r>
            <a:r>
              <a:rPr lang="en-GB" smtClean="0"/>
              <a:t>on ‘Home Alone’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>
              <a:buNone/>
            </a:pPr>
            <a:r>
              <a:rPr lang="en-GB" sz="3500" dirty="0" smtClean="0"/>
              <a:t>The law doesn’t say an age when you can leave a child on their own, but it’s an offence to leave a child alone if it </a:t>
            </a:r>
            <a:r>
              <a:rPr lang="en-GB" sz="3500" b="1" dirty="0" smtClean="0"/>
              <a:t>places them at risk</a:t>
            </a:r>
            <a:r>
              <a:rPr lang="en-GB" sz="3500" dirty="0" smtClean="0"/>
              <a:t>.</a:t>
            </a:r>
          </a:p>
          <a:p>
            <a:pPr lvl="1">
              <a:buFont typeface="Wingdings" pitchFamily="2" charset="2"/>
              <a:buChar char="§"/>
            </a:pPr>
            <a:r>
              <a:rPr lang="en-GB" sz="3500" dirty="0" smtClean="0"/>
              <a:t>Parents / Carers - Use your judgement on how mature your child is before you decide to leave them alone, e.g. at home or in a car.</a:t>
            </a:r>
          </a:p>
          <a:p>
            <a:pPr>
              <a:buNone/>
            </a:pPr>
            <a:r>
              <a:rPr lang="en-GB" sz="3500" dirty="0" smtClean="0"/>
              <a:t>The </a:t>
            </a:r>
            <a:r>
              <a:rPr lang="en-GB" sz="3500" u="sng" dirty="0" smtClean="0">
                <a:hlinkClick r:id="rId3"/>
              </a:rPr>
              <a:t>National Society for the Prevention of Cruelty to Children (NSPCC)</a:t>
            </a:r>
            <a:r>
              <a:rPr lang="en-GB" sz="3500" dirty="0" smtClean="0"/>
              <a:t> says:</a:t>
            </a:r>
          </a:p>
          <a:p>
            <a:pPr lvl="1">
              <a:buFont typeface="Wingdings" pitchFamily="2" charset="2"/>
              <a:buChar char="§"/>
            </a:pPr>
            <a:r>
              <a:rPr lang="en-GB" sz="3500" dirty="0" smtClean="0"/>
              <a:t>children under 12 are rarely mature enough to be left alone for a long period of time</a:t>
            </a:r>
          </a:p>
          <a:p>
            <a:pPr lvl="1">
              <a:buFont typeface="Wingdings" pitchFamily="2" charset="2"/>
              <a:buChar char="§"/>
            </a:pPr>
            <a:r>
              <a:rPr lang="en-GB" sz="3500" dirty="0" smtClean="0"/>
              <a:t>children under 16 shouldn’t be left alone overnight</a:t>
            </a:r>
          </a:p>
          <a:p>
            <a:pPr lvl="1">
              <a:buFont typeface="Wingdings" pitchFamily="2" charset="2"/>
              <a:buChar char="§"/>
            </a:pPr>
            <a:r>
              <a:rPr lang="en-GB" sz="3500" dirty="0" smtClean="0"/>
              <a:t>babies, toddlers and very young children should never be left alone</a:t>
            </a:r>
            <a:endParaRPr lang="en-GB" sz="3500" b="1" dirty="0" smtClean="0"/>
          </a:p>
          <a:p>
            <a:pPr fontAlgn="base">
              <a:buNone/>
            </a:pPr>
            <a:r>
              <a:rPr lang="en-GB" sz="3500" b="1" dirty="0" smtClean="0"/>
              <a:t>Parents can be prosecuted </a:t>
            </a:r>
            <a:r>
              <a:rPr lang="en-GB" sz="3500" dirty="0" smtClean="0"/>
              <a:t>if they leave a child unsupervised ‘in a manner likely to cause unnecessary suffering or injury to health’.</a:t>
            </a:r>
          </a:p>
          <a:p>
            <a:pPr algn="r">
              <a:buNone/>
            </a:pPr>
            <a:r>
              <a:rPr lang="en-GB" sz="2000" dirty="0" smtClean="0"/>
              <a:t>https://www.gov.uk/law-on-leaving-your-child-home-alone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When might </a:t>
            </a:r>
            <a:r>
              <a:rPr lang="en-GB" b="1" dirty="0" smtClean="0"/>
              <a:t>an adult </a:t>
            </a:r>
            <a:r>
              <a:rPr lang="en-GB" dirty="0" smtClean="0"/>
              <a:t>need to be protected?</a:t>
            </a:r>
          </a:p>
          <a:p>
            <a:pPr lvl="0"/>
            <a:endParaRPr lang="en-GB" dirty="0" smtClean="0"/>
          </a:p>
          <a:p>
            <a:pPr lvl="0">
              <a:buNone/>
            </a:pPr>
            <a:endParaRPr lang="en-GB" dirty="0" smtClean="0"/>
          </a:p>
          <a:p>
            <a:pPr lvl="0"/>
            <a:r>
              <a:rPr lang="en-GB" dirty="0" smtClean="0"/>
              <a:t>Who would protect them in each example you have thought of?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1033</Words>
  <Application>Microsoft Office PowerPoint</Application>
  <PresentationFormat>On-screen Show (4:3)</PresentationFormat>
  <Paragraphs>175</Paragraphs>
  <Slides>20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Lesson 3</vt:lpstr>
      <vt:lpstr>PowerPoint Presentation</vt:lpstr>
      <vt:lpstr>Big ideas</vt:lpstr>
      <vt:lpstr> Lesson Objectives Learners will  be able to: </vt:lpstr>
      <vt:lpstr>PowerPoint Presentation</vt:lpstr>
      <vt:lpstr>PowerPoint Presentation</vt:lpstr>
      <vt:lpstr>Using public transport on your own</vt:lpstr>
      <vt:lpstr>The Law on ‘Home Alone’</vt:lpstr>
      <vt:lpstr>PowerPoint Presentation</vt:lpstr>
      <vt:lpstr>PowerPoint Presentation</vt:lpstr>
      <vt:lpstr>Exploring the UNHCR  and UK Refugee Council</vt:lpstr>
      <vt:lpstr>PowerPoint Presentation</vt:lpstr>
      <vt:lpstr>PowerPoint Presentation</vt:lpstr>
      <vt:lpstr>PowerPoint Presentation</vt:lpstr>
      <vt:lpstr>What worries might refugees be coping with?</vt:lpstr>
      <vt:lpstr>From Cities of Sanctuary, NI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Jacquie</cp:lastModifiedBy>
  <cp:revision>37</cp:revision>
  <dcterms:created xsi:type="dcterms:W3CDTF">2018-04-04T16:00:42Z</dcterms:created>
  <dcterms:modified xsi:type="dcterms:W3CDTF">2019-06-24T19:18:35Z</dcterms:modified>
</cp:coreProperties>
</file>